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429" r:id="rId2"/>
    <p:sldId id="447" r:id="rId3"/>
    <p:sldId id="448" r:id="rId4"/>
    <p:sldId id="449" r:id="rId5"/>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showGuides="1">
      <p:cViewPr varScale="1">
        <p:scale>
          <a:sx n="60" d="100"/>
          <a:sy n="60" d="100"/>
        </p:scale>
        <p:origin x="2652" y="6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F96FCB-A45D-43D0-97EE-4A2CA9E97C87}"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AC31B-84AE-4F7F-946B-DD0518B2AB59}" type="slidenum">
              <a:rPr lang="en-US" smtClean="0"/>
              <a:t>‹#›</a:t>
            </a:fld>
            <a:endParaRPr lang="en-US"/>
          </a:p>
        </p:txBody>
      </p:sp>
    </p:spTree>
    <p:extLst>
      <p:ext uri="{BB962C8B-B14F-4D97-AF65-F5344CB8AC3E}">
        <p14:creationId xmlns:p14="http://schemas.microsoft.com/office/powerpoint/2010/main" val="1340131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F96FCB-A45D-43D0-97EE-4A2CA9E97C87}"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AC31B-84AE-4F7F-946B-DD0518B2AB59}" type="slidenum">
              <a:rPr lang="en-US" smtClean="0"/>
              <a:t>‹#›</a:t>
            </a:fld>
            <a:endParaRPr lang="en-US"/>
          </a:p>
        </p:txBody>
      </p:sp>
    </p:spTree>
    <p:extLst>
      <p:ext uri="{BB962C8B-B14F-4D97-AF65-F5344CB8AC3E}">
        <p14:creationId xmlns:p14="http://schemas.microsoft.com/office/powerpoint/2010/main" val="4045307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F96FCB-A45D-43D0-97EE-4A2CA9E97C87}"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AC31B-84AE-4F7F-946B-DD0518B2AB59}" type="slidenum">
              <a:rPr lang="en-US" smtClean="0"/>
              <a:t>‹#›</a:t>
            </a:fld>
            <a:endParaRPr lang="en-US"/>
          </a:p>
        </p:txBody>
      </p:sp>
    </p:spTree>
    <p:extLst>
      <p:ext uri="{BB962C8B-B14F-4D97-AF65-F5344CB8AC3E}">
        <p14:creationId xmlns:p14="http://schemas.microsoft.com/office/powerpoint/2010/main" val="1849526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F96FCB-A45D-43D0-97EE-4A2CA9E97C87}"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AC31B-84AE-4F7F-946B-DD0518B2AB59}" type="slidenum">
              <a:rPr lang="en-US" smtClean="0"/>
              <a:t>‹#›</a:t>
            </a:fld>
            <a:endParaRPr lang="en-US"/>
          </a:p>
        </p:txBody>
      </p:sp>
    </p:spTree>
    <p:extLst>
      <p:ext uri="{BB962C8B-B14F-4D97-AF65-F5344CB8AC3E}">
        <p14:creationId xmlns:p14="http://schemas.microsoft.com/office/powerpoint/2010/main" val="1668127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F96FCB-A45D-43D0-97EE-4A2CA9E97C87}"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AC31B-84AE-4F7F-946B-DD0518B2AB59}" type="slidenum">
              <a:rPr lang="en-US" smtClean="0"/>
              <a:t>‹#›</a:t>
            </a:fld>
            <a:endParaRPr lang="en-US"/>
          </a:p>
        </p:txBody>
      </p:sp>
    </p:spTree>
    <p:extLst>
      <p:ext uri="{BB962C8B-B14F-4D97-AF65-F5344CB8AC3E}">
        <p14:creationId xmlns:p14="http://schemas.microsoft.com/office/powerpoint/2010/main" val="807799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2F96FCB-A45D-43D0-97EE-4A2CA9E97C87}"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AAC31B-84AE-4F7F-946B-DD0518B2AB59}" type="slidenum">
              <a:rPr lang="en-US" smtClean="0"/>
              <a:t>‹#›</a:t>
            </a:fld>
            <a:endParaRPr lang="en-US"/>
          </a:p>
        </p:txBody>
      </p:sp>
    </p:spTree>
    <p:extLst>
      <p:ext uri="{BB962C8B-B14F-4D97-AF65-F5344CB8AC3E}">
        <p14:creationId xmlns:p14="http://schemas.microsoft.com/office/powerpoint/2010/main" val="1050310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2F96FCB-A45D-43D0-97EE-4A2CA9E97C87}" type="datetimeFigureOut">
              <a:rPr lang="en-US" smtClean="0"/>
              <a:t>8/28/2024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AAC31B-84AE-4F7F-946B-DD0518B2AB59}" type="slidenum">
              <a:rPr lang="en-US" smtClean="0"/>
              <a:t>‹#›</a:t>
            </a:fld>
            <a:endParaRPr lang="en-US"/>
          </a:p>
        </p:txBody>
      </p:sp>
    </p:spTree>
    <p:extLst>
      <p:ext uri="{BB962C8B-B14F-4D97-AF65-F5344CB8AC3E}">
        <p14:creationId xmlns:p14="http://schemas.microsoft.com/office/powerpoint/2010/main" val="3914881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2F96FCB-A45D-43D0-97EE-4A2CA9E97C87}" type="datetimeFigureOut">
              <a:rPr lang="en-US" smtClean="0"/>
              <a:t>8/28/2024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AAC31B-84AE-4F7F-946B-DD0518B2AB59}" type="slidenum">
              <a:rPr lang="en-US" smtClean="0"/>
              <a:t>‹#›</a:t>
            </a:fld>
            <a:endParaRPr lang="en-US"/>
          </a:p>
        </p:txBody>
      </p:sp>
    </p:spTree>
    <p:extLst>
      <p:ext uri="{BB962C8B-B14F-4D97-AF65-F5344CB8AC3E}">
        <p14:creationId xmlns:p14="http://schemas.microsoft.com/office/powerpoint/2010/main" val="1324705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F96FCB-A45D-43D0-97EE-4A2CA9E97C87}" type="datetimeFigureOut">
              <a:rPr lang="en-US" smtClean="0"/>
              <a:t>8/28/2024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AAC31B-84AE-4F7F-946B-DD0518B2AB59}" type="slidenum">
              <a:rPr lang="en-US" smtClean="0"/>
              <a:t>‹#›</a:t>
            </a:fld>
            <a:endParaRPr lang="en-US"/>
          </a:p>
        </p:txBody>
      </p:sp>
    </p:spTree>
    <p:extLst>
      <p:ext uri="{BB962C8B-B14F-4D97-AF65-F5344CB8AC3E}">
        <p14:creationId xmlns:p14="http://schemas.microsoft.com/office/powerpoint/2010/main" val="1492363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2F96FCB-A45D-43D0-97EE-4A2CA9E97C87}"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AAC31B-84AE-4F7F-946B-DD0518B2AB59}" type="slidenum">
              <a:rPr lang="en-US" smtClean="0"/>
              <a:t>‹#›</a:t>
            </a:fld>
            <a:endParaRPr lang="en-US"/>
          </a:p>
        </p:txBody>
      </p:sp>
    </p:spTree>
    <p:extLst>
      <p:ext uri="{BB962C8B-B14F-4D97-AF65-F5344CB8AC3E}">
        <p14:creationId xmlns:p14="http://schemas.microsoft.com/office/powerpoint/2010/main" val="3637280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2F96FCB-A45D-43D0-97EE-4A2CA9E97C87}"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AAC31B-84AE-4F7F-946B-DD0518B2AB59}" type="slidenum">
              <a:rPr lang="en-US" smtClean="0"/>
              <a:t>‹#›</a:t>
            </a:fld>
            <a:endParaRPr lang="en-US"/>
          </a:p>
        </p:txBody>
      </p:sp>
    </p:spTree>
    <p:extLst>
      <p:ext uri="{BB962C8B-B14F-4D97-AF65-F5344CB8AC3E}">
        <p14:creationId xmlns:p14="http://schemas.microsoft.com/office/powerpoint/2010/main" val="285605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62F96FCB-A45D-43D0-97EE-4A2CA9E97C87}" type="datetimeFigureOut">
              <a:rPr lang="en-US" smtClean="0"/>
              <a:t>8/28/2024</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DDAAC31B-84AE-4F7F-946B-DD0518B2AB59}" type="slidenum">
              <a:rPr lang="en-US" smtClean="0"/>
              <a:t>‹#›</a:t>
            </a:fld>
            <a:endParaRPr lang="en-US"/>
          </a:p>
        </p:txBody>
      </p:sp>
    </p:spTree>
    <p:extLst>
      <p:ext uri="{BB962C8B-B14F-4D97-AF65-F5344CB8AC3E}">
        <p14:creationId xmlns:p14="http://schemas.microsoft.com/office/powerpoint/2010/main" val="39253528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a:p>
            <a:pPr algn="ctr"/>
            <a:r>
              <a:rPr lang="en-US" sz="2400" b="1" dirty="0">
                <a:solidFill>
                  <a:srgbClr val="C00000"/>
                </a:solidFill>
                <a:latin typeface="Times New Roman"/>
              </a:rPr>
              <a:t>COMMERCE WITH COMPUTER APPLICATION</a:t>
            </a:r>
          </a:p>
          <a:p>
            <a:pPr algn="ctr"/>
            <a:r>
              <a:rPr lang="en-US" sz="2400" b="1" dirty="0">
                <a:solidFill>
                  <a:schemeClr val="tx1"/>
                </a:solidFill>
                <a:latin typeface="Times New Roman" pitchFamily="18" charset="0"/>
                <a:ea typeface="Calibri" pitchFamily="34" charset="0"/>
                <a:cs typeface="Times New Roman" pitchFamily="18" charset="0"/>
              </a:rPr>
              <a:t>Program</a:t>
            </a:r>
            <a:r>
              <a:rPr lang="en-IN" sz="2400" b="1" dirty="0">
                <a:solidFill>
                  <a:schemeClr val="tx1"/>
                </a:solidFill>
                <a:latin typeface="Times New Roman" pitchFamily="18" charset="0"/>
                <a:cs typeface="Times New Roman" pitchFamily="18" charset="0"/>
              </a:rPr>
              <a:t> Specific Outcomes</a:t>
            </a:r>
          </a:p>
          <a:p>
            <a:pPr algn="ctr"/>
            <a:endParaRPr lang="en-IN" sz="2400" b="1" dirty="0">
              <a:solidFill>
                <a:schemeClr val="tx1"/>
              </a:solidFill>
              <a:latin typeface="Times New Roman" pitchFamily="18" charset="0"/>
              <a:cs typeface="Times New Roman" pitchFamily="18" charset="0"/>
            </a:endParaRPr>
          </a:p>
          <a:p>
            <a:pPr lvl="0"/>
            <a:r>
              <a:rPr lang="en-US" dirty="0">
                <a:solidFill>
                  <a:prstClr val="black"/>
                </a:solidFill>
                <a:latin typeface="Times New Roman" pitchFamily="18" charset="0"/>
                <a:cs typeface="Times New Roman" pitchFamily="18" charset="0"/>
              </a:rPr>
              <a:t>Program Specification Outcomes upon completion of the  B.Com Degree program, the student will be able to:-</a:t>
            </a:r>
          </a:p>
          <a:p>
            <a:pPr lvl="0"/>
            <a:r>
              <a:rPr lang="en-US" dirty="0">
                <a:solidFill>
                  <a:prstClr val="black"/>
                </a:solidFill>
                <a:latin typeface="Times New Roman" pitchFamily="18" charset="0"/>
                <a:cs typeface="Times New Roman" pitchFamily="18" charset="0"/>
              </a:rPr>
              <a:t> </a:t>
            </a:r>
          </a:p>
          <a:p>
            <a:pPr algn="ctr"/>
            <a:endParaRPr lang="en-US" sz="2400" b="1" dirty="0">
              <a:solidFill>
                <a:srgbClr val="C00000"/>
              </a:solidFill>
              <a:latin typeface="Times New Roman"/>
            </a:endParaRPr>
          </a:p>
          <a:p>
            <a:pPr algn="ctr"/>
            <a:endParaRPr lang="en-US" sz="2400" b="1" dirty="0">
              <a:solidFill>
                <a:srgbClr val="C00000"/>
              </a:solidFill>
              <a:latin typeface="Times New Roman"/>
            </a:endParaRPr>
          </a:p>
          <a:p>
            <a:pPr algn="ctr">
              <a:spcAft>
                <a:spcPts val="500"/>
              </a:spcAft>
            </a:pPr>
            <a:endParaRPr lang="en-US" sz="2400" b="1" dirty="0">
              <a:solidFill>
                <a:srgbClr val="C00000"/>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11" name="Table 10"/>
          <p:cNvGraphicFramePr>
            <a:graphicFrameLocks noGrp="1"/>
          </p:cNvGraphicFramePr>
          <p:nvPr/>
        </p:nvGraphicFramePr>
        <p:xfrm>
          <a:off x="876300" y="3345182"/>
          <a:ext cx="5257800" cy="3291839"/>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0000"/>
                    </a:ext>
                  </a:extLst>
                </a:gridCol>
                <a:gridCol w="4495800">
                  <a:extLst>
                    <a:ext uri="{9D8B030D-6E8A-4147-A177-3AD203B41FA5}">
                      <a16:colId xmlns:a16="http://schemas.microsoft.com/office/drawing/2014/main" val="20001"/>
                    </a:ext>
                  </a:extLst>
                </a:gridCol>
              </a:tblGrid>
              <a:tr h="624839">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PSO 1. </a:t>
                      </a:r>
                      <a:endParaRPr lang="en-US" sz="16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i="0" kern="1200" dirty="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a:solidFill>
                            <a:schemeClr val="tx1"/>
                          </a:solidFill>
                          <a:effectLst/>
                          <a:latin typeface="Times New Roman" panose="02020603050405020304" pitchFamily="18" charset="0"/>
                          <a:ea typeface="+mn-ea"/>
                          <a:cs typeface="Times New Roman" panose="02020603050405020304" pitchFamily="18" charset="0"/>
                        </a:rPr>
                        <a:t>To make the students efficient in office automation with computers and computer software applications </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algn="just"/>
                      <a:r>
                        <a:rPr lang="en-US" sz="1600" b="0" dirty="0">
                          <a:latin typeface="Times New Roman" pitchFamily="18" charset="0"/>
                          <a:cs typeface="Times New Roman" pitchFamily="18" charset="0"/>
                        </a:rPr>
                        <a:t>PSO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effectLst/>
                          <a:latin typeface="Times New Roman" panose="02020603050405020304" pitchFamily="18" charset="0"/>
                          <a:ea typeface="+mn-ea"/>
                          <a:cs typeface="Times New Roman" panose="02020603050405020304" pitchFamily="18" charset="0"/>
                        </a:rPr>
                        <a:t>To facilitate the students to join professional courses</a:t>
                      </a:r>
                      <a:r>
                        <a:rPr lang="en-US" sz="1600" b="0" kern="1200" baseline="0" dirty="0">
                          <a:solidFill>
                            <a:schemeClr val="tx1"/>
                          </a:solidFill>
                          <a:latin typeface="Times New Roman" pitchFamily="18" charset="0"/>
                          <a:ea typeface="+mn-ea"/>
                          <a:cs typeface="Times New Roman" pitchFamily="18" charset="0"/>
                        </a:rPr>
                        <a: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38200">
                <a:tc>
                  <a:txBody>
                    <a:bodyPr/>
                    <a:lstStyle/>
                    <a:p>
                      <a:pPr algn="just"/>
                      <a:r>
                        <a:rPr lang="en-US" sz="1600" b="0" dirty="0">
                          <a:latin typeface="Times New Roman" pitchFamily="18" charset="0"/>
                          <a:cs typeface="Times New Roman" pitchFamily="18" charset="0"/>
                        </a:rPr>
                        <a:t>PSO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effectLst/>
                          <a:latin typeface="Times New Roman" panose="02020603050405020304" pitchFamily="18" charset="0"/>
                          <a:ea typeface="+mn-ea"/>
                          <a:cs typeface="Times New Roman" panose="02020603050405020304" pitchFamily="18" charset="0"/>
                        </a:rPr>
                        <a:t>To develop subject skill within various discipline of commerce, business, accounting ,economics, finance , auditing and marketing with soft skills in Tally and ERP, E-commerce </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657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Times New Roman" pitchFamily="18" charset="0"/>
                          <a:cs typeface="Times New Roman" pitchFamily="18" charset="0"/>
                        </a:rPr>
                        <a:t>PSO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rtl="0"/>
                      <a:r>
                        <a:rPr lang="en-US" sz="1600" b="0" kern="1200" dirty="0">
                          <a:solidFill>
                            <a:schemeClr val="dk1"/>
                          </a:solidFill>
                          <a:effectLst/>
                          <a:latin typeface="Times New Roman" panose="02020603050405020304" pitchFamily="18" charset="0"/>
                          <a:ea typeface="+mn-ea"/>
                          <a:cs typeface="Times New Roman" panose="02020603050405020304" pitchFamily="18" charset="0"/>
                        </a:rPr>
                        <a:t>Helps to acquire entrepreneurship</a:t>
                      </a:r>
                      <a:r>
                        <a:rPr lang="en-US" sz="1600" b="0" baseline="0" dirty="0">
                          <a:solidFill>
                            <a:schemeClr val="tx1"/>
                          </a:solidFill>
                          <a:latin typeface="Times New Roman" pitchFamily="18" charset="0"/>
                          <a:cs typeface="Times New Roman" pitchFamily="18" charset="0"/>
                        </a:rPr>
                        <a:t>s.</a:t>
                      </a:r>
                      <a:endParaRPr lang="hi-IN" sz="1600" b="0" dirty="0">
                        <a:solidFill>
                          <a:schemeClr val="tx1"/>
                        </a:solidFill>
                        <a:latin typeface="Times New Roman" pitchFamily="18" charset="0"/>
                        <a:cs typeface="+mn-cs"/>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838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Times New Roman" pitchFamily="18" charset="0"/>
                          <a:cs typeface="Times New Roman" pitchFamily="18" charset="0"/>
                        </a:rPr>
                        <a:t>PSO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Times New Roman" panose="02020603050405020304" pitchFamily="18" charset="0"/>
                          <a:ea typeface="+mn-ea"/>
                          <a:cs typeface="Times New Roman" panose="02020603050405020304" pitchFamily="18" charset="0"/>
                        </a:rPr>
                        <a:t>Gain confidence for self and continuous learning to improve knowledge and competence as a member or leader of a team. (Individual and Teamwork)</a:t>
                      </a:r>
                      <a:r>
                        <a:rPr lang="en-US" sz="1600" b="0" kern="1200" baseline="0" dirty="0">
                          <a:solidFill>
                            <a:schemeClr val="tx1"/>
                          </a:solidFill>
                          <a:latin typeface="Times New Roman" pitchFamily="18" charset="0"/>
                          <a:ea typeface="+mn-ea"/>
                          <a:cs typeface="Times New Roman" pitchFamily="18" charset="0"/>
                        </a:rPr>
                        <a:t>.</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7084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n-US" sz="1600" b="1" dirty="0">
              <a:latin typeface="Arial" pitchFamily="34" charset="0"/>
              <a:ea typeface="Calibri" pitchFamily="34" charset="0"/>
              <a:cs typeface="Arial" pitchFamily="34" charset="0"/>
            </a:endParaRPr>
          </a:p>
          <a:p>
            <a:pPr algn="ctr" fontAlgn="base">
              <a:spcBef>
                <a:spcPct val="0"/>
              </a:spcBef>
              <a:spcAft>
                <a:spcPct val="0"/>
              </a:spcAft>
            </a:pPr>
            <a:r>
              <a:rPr lang="en-US" sz="2400" b="1" dirty="0">
                <a:solidFill>
                  <a:srgbClr val="C00000"/>
                </a:solidFill>
                <a:latin typeface="Times New Roman" pitchFamily="18" charset="0"/>
                <a:cs typeface="Times New Roman" pitchFamily="18" charset="0"/>
              </a:rPr>
              <a:t>Course Outcomes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pitchFamily="34" charset="0"/>
                <a:ea typeface="Calibri" pitchFamily="34" charset="0"/>
                <a:cs typeface="Arial" pitchFamily="34" charset="0"/>
              </a:rPr>
              <a:t>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B.Com </a:t>
            </a:r>
            <a:r>
              <a:rPr lang="en-US" dirty="0">
                <a:latin typeface="Times New Roman" pitchFamily="18" charset="0"/>
                <a:ea typeface="Calibri" pitchFamily="34" charset="0"/>
                <a:cs typeface="Times New Roman" pitchFamily="18" charset="0"/>
              </a:rPr>
              <a:t> I  </a:t>
            </a: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Year</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a:p>
            <a:pPr lvl="0" algn="just" eaLnBrk="0" fontAlgn="base" hangingPunct="0">
              <a:spcBef>
                <a:spcPct val="0"/>
              </a:spcBef>
              <a:spcAft>
                <a:spcPct val="0"/>
              </a:spcAft>
            </a:pP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Paper – </a:t>
            </a:r>
            <a:r>
              <a:rPr lang="en-US" dirty="0">
                <a:latin typeface="Times New Roman" pitchFamily="18" charset="0"/>
                <a:cs typeface="Times New Roman" pitchFamily="18" charset="0"/>
              </a:rPr>
              <a:t>Open Elective</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a:p>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Name</a:t>
            </a:r>
            <a:r>
              <a:rPr lang="en-US" dirty="0">
                <a:latin typeface="Times New Roman" pitchFamily="18" charset="0"/>
                <a:ea typeface="Calibri" pitchFamily="34" charset="0"/>
                <a:cs typeface="Times New Roman" pitchFamily="18" charset="0"/>
              </a:rPr>
              <a:t> </a:t>
            </a: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of the Subject / Paper: </a:t>
            </a:r>
            <a:r>
              <a:rPr lang="en-US" b="1" dirty="0"/>
              <a:t>Data processing software </a:t>
            </a:r>
            <a:endParaRPr lang="en-US" b="1" dirty="0">
              <a:latin typeface="Times New Roman" pitchFamily="18" charset="0"/>
              <a:cs typeface="Times New Roman" pitchFamily="18" charset="0"/>
            </a:endParaRPr>
          </a:p>
          <a:p>
            <a:pPr lvl="0" algn="just" eaLnBrk="0" fontAlgn="base" hangingPunct="0">
              <a:spcBef>
                <a:spcPct val="0"/>
              </a:spcBef>
              <a:spcAft>
                <a:spcPct val="0"/>
              </a:spcAft>
            </a:pPr>
            <a:endParaRPr lang="en-IN"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      After completion of the course the students will be able to:</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874324" y="2887981"/>
          <a:ext cx="5109352" cy="374904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423552">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800" b="0" kern="1200" dirty="0">
                          <a:solidFill>
                            <a:schemeClr val="tx1"/>
                          </a:solidFill>
                          <a:latin typeface="Times New Roman" panose="02020603050405020304" pitchFamily="18" charset="0"/>
                          <a:ea typeface="+mn-ea"/>
                          <a:cs typeface="Times New Roman" panose="02020603050405020304" pitchFamily="18" charset="0"/>
                        </a:rPr>
                        <a:t>To understand the basic concept of various application of software.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858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Times New Roman" panose="02020603050405020304" pitchFamily="18" charset="0"/>
                          <a:ea typeface="+mn-ea"/>
                          <a:cs typeface="Times New Roman" panose="02020603050405020304" pitchFamily="18" charset="0"/>
                        </a:rPr>
                        <a:t>To gain knowledge of MS Word, Excel, Access and Power Point.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858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Times New Roman" panose="02020603050405020304" pitchFamily="18" charset="0"/>
                          <a:ea typeface="+mn-ea"/>
                          <a:cs typeface="Times New Roman" panose="02020603050405020304" pitchFamily="18" charset="0"/>
                        </a:rPr>
                        <a:t>To apply knowledge in office automation tasks.</a:t>
                      </a:r>
                    </a:p>
                    <a:p>
                      <a:pPr lvl="0"/>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858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r>
                        <a:rPr lang="en-US" sz="1800" kern="1200" dirty="0">
                          <a:solidFill>
                            <a:schemeClr val="dk1"/>
                          </a:solidFill>
                          <a:latin typeface="Times New Roman" panose="02020603050405020304" pitchFamily="18" charset="0"/>
                          <a:ea typeface="+mn-ea"/>
                          <a:cs typeface="Times New Roman" panose="02020603050405020304" pitchFamily="18" charset="0"/>
                        </a:rPr>
                        <a:t>To study various methods of formatting of documentation and use of spreadsheets.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858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Times New Roman" panose="02020603050405020304" pitchFamily="18" charset="0"/>
                          <a:ea typeface="+mn-ea"/>
                          <a:cs typeface="Times New Roman" panose="02020603050405020304" pitchFamily="18" charset="0"/>
                        </a:rPr>
                        <a:t>To</a:t>
                      </a:r>
                      <a:r>
                        <a:rPr lang="en-US" sz="1800" kern="1200" baseline="0" dirty="0">
                          <a:solidFill>
                            <a:schemeClr val="dk1"/>
                          </a:solidFill>
                          <a:latin typeface="Times New Roman" panose="02020603050405020304" pitchFamily="18" charset="0"/>
                          <a:ea typeface="+mn-ea"/>
                          <a:cs typeface="Times New Roman" panose="02020603050405020304" pitchFamily="18" charset="0"/>
                        </a:rPr>
                        <a:t> </a:t>
                      </a:r>
                      <a:r>
                        <a:rPr lang="en-US" sz="1800" kern="1200" dirty="0">
                          <a:solidFill>
                            <a:schemeClr val="dk1"/>
                          </a:solidFill>
                          <a:latin typeface="Times New Roman" panose="02020603050405020304" pitchFamily="18" charset="0"/>
                          <a:ea typeface="+mn-ea"/>
                          <a:cs typeface="Times New Roman" panose="02020603050405020304" pitchFamily="18" charset="0"/>
                        </a:rPr>
                        <a:t>develop and enhance presentation skills using power point.</a:t>
                      </a:r>
                    </a:p>
                    <a:p>
                      <a:pPr lvl="0"/>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n-US" sz="1600" b="1" dirty="0">
              <a:latin typeface="Arial" pitchFamily="34" charset="0"/>
              <a:ea typeface="Calibri" pitchFamily="34" charset="0"/>
              <a:cs typeface="Arial" pitchFamily="34" charset="0"/>
            </a:endParaRPr>
          </a:p>
          <a:p>
            <a:pPr algn="ctr" fontAlgn="base">
              <a:spcBef>
                <a:spcPct val="0"/>
              </a:spcBef>
              <a:spcAft>
                <a:spcPct val="0"/>
              </a:spcAft>
            </a:pPr>
            <a:r>
              <a:rPr lang="en-US" sz="2400" b="1" dirty="0">
                <a:solidFill>
                  <a:srgbClr val="C00000"/>
                </a:solidFill>
                <a:latin typeface="Times New Roman" pitchFamily="18" charset="0"/>
                <a:cs typeface="Times New Roman" pitchFamily="18" charset="0"/>
              </a:rPr>
              <a:t>Course Outcomes</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pitchFamily="34" charset="0"/>
                <a:ea typeface="Calibri" pitchFamily="34" charset="0"/>
                <a:cs typeface="Arial" pitchFamily="34" charset="0"/>
              </a:rPr>
              <a:t>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B.Com II</a:t>
            </a:r>
            <a:r>
              <a:rPr kumimoji="0" lang="en-US" i="0" u="none" strike="noStrike" cap="none" normalizeH="0" dirty="0">
                <a:ln>
                  <a:noFill/>
                </a:ln>
                <a:solidFill>
                  <a:schemeClr val="tx1"/>
                </a:solidFill>
                <a:effectLst/>
                <a:latin typeface="Times New Roman" pitchFamily="18" charset="0"/>
                <a:ea typeface="Calibri" pitchFamily="34" charset="0"/>
                <a:cs typeface="Times New Roman" pitchFamily="18" charset="0"/>
              </a:rPr>
              <a:t> </a:t>
            </a: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Year</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a:p>
            <a:pPr lvl="0" algn="just" eaLnBrk="0" fontAlgn="base" hangingPunct="0">
              <a:spcBef>
                <a:spcPct val="0"/>
              </a:spcBef>
              <a:spcAft>
                <a:spcPct val="0"/>
              </a:spcAft>
            </a:pP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Paper – </a:t>
            </a:r>
            <a:r>
              <a:rPr lang="en-US" dirty="0">
                <a:latin typeface="Times New Roman" pitchFamily="18" charset="0"/>
                <a:cs typeface="Times New Roman" pitchFamily="18" charset="0"/>
              </a:rPr>
              <a:t>Open Elective</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a:p>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Name</a:t>
            </a:r>
            <a:r>
              <a:rPr lang="en-US" dirty="0">
                <a:latin typeface="Times New Roman" pitchFamily="18" charset="0"/>
                <a:ea typeface="Calibri" pitchFamily="34" charset="0"/>
                <a:cs typeface="Times New Roman" pitchFamily="18" charset="0"/>
              </a:rPr>
              <a:t> </a:t>
            </a: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of the Subject / Paper: </a:t>
            </a:r>
            <a:r>
              <a:rPr lang="en-US" b="1" dirty="0"/>
              <a:t>ASP.NET &amp;C#</a:t>
            </a:r>
            <a:endParaRPr lang="en-US" b="1" dirty="0">
              <a:latin typeface="Times New Roman" pitchFamily="18" charset="0"/>
              <a:cs typeface="Times New Roman" pitchFamily="18" charset="0"/>
            </a:endParaRPr>
          </a:p>
          <a:p>
            <a:pPr lvl="0" algn="just" eaLnBrk="0" fontAlgn="base" hangingPunct="0">
              <a:spcBef>
                <a:spcPct val="0"/>
              </a:spcBef>
              <a:spcAft>
                <a:spcPct val="0"/>
              </a:spcAft>
            </a:pPr>
            <a:endParaRPr lang="en-IN"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 After completion of the course the students will be able to:</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762000" y="2971800"/>
          <a:ext cx="5334000" cy="336804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648200">
                  <a:extLst>
                    <a:ext uri="{9D8B030D-6E8A-4147-A177-3AD203B41FA5}">
                      <a16:colId xmlns:a16="http://schemas.microsoft.com/office/drawing/2014/main" val="20001"/>
                    </a:ext>
                  </a:extLst>
                </a:gridCol>
              </a:tblGrid>
              <a:tr h="5334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To learn fundamentals of. Net framework.</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858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To enrich knowledge about Windows Forms, Controls and ASP. NET based applications.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400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To gain proficiency in C# by building stand-alone application in the. NET framework using C#.</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73152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To build data-driven application using the.NET Framework, C#, and ADO.NET</a:t>
                      </a:r>
                    </a:p>
                    <a:p>
                      <a:pPr lvl="0" algn="just"/>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858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To acquire skills to create Web-based application and Repots using. Net technologies.</a:t>
                      </a:r>
                    </a:p>
                    <a:p>
                      <a:pPr lvl="0" algn="just"/>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n-US" sz="1600" b="1" dirty="0">
              <a:latin typeface="Arial" pitchFamily="34" charset="0"/>
              <a:ea typeface="Calibri" pitchFamily="34" charset="0"/>
              <a:cs typeface="Arial" pitchFamily="34" charset="0"/>
            </a:endParaRPr>
          </a:p>
          <a:p>
            <a:pPr algn="ctr" fontAlgn="base">
              <a:spcBef>
                <a:spcPct val="0"/>
              </a:spcBef>
              <a:spcAft>
                <a:spcPct val="0"/>
              </a:spcAft>
            </a:pPr>
            <a:r>
              <a:rPr lang="en-US" sz="2400" b="1" dirty="0">
                <a:solidFill>
                  <a:srgbClr val="C00000"/>
                </a:solidFill>
                <a:latin typeface="Times New Roman" pitchFamily="18" charset="0"/>
                <a:cs typeface="Times New Roman" pitchFamily="18" charset="0"/>
              </a:rPr>
              <a:t>Course Outcomes</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pitchFamily="34" charset="0"/>
                <a:ea typeface="Calibri" pitchFamily="34" charset="0"/>
                <a:cs typeface="Arial" pitchFamily="34" charset="0"/>
              </a:rPr>
              <a:t>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B.Com III</a:t>
            </a:r>
            <a:r>
              <a:rPr kumimoji="0" lang="en-US" i="0" u="none" strike="noStrike" cap="none" normalizeH="0" dirty="0">
                <a:ln>
                  <a:noFill/>
                </a:ln>
                <a:solidFill>
                  <a:schemeClr val="tx1"/>
                </a:solidFill>
                <a:effectLst/>
                <a:latin typeface="Times New Roman" pitchFamily="18" charset="0"/>
                <a:ea typeface="Calibri" pitchFamily="34" charset="0"/>
                <a:cs typeface="Times New Roman" pitchFamily="18" charset="0"/>
              </a:rPr>
              <a:t> </a:t>
            </a: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Year</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a:p>
            <a:pPr lvl="0" algn="just" eaLnBrk="0" fontAlgn="base" hangingPunct="0">
              <a:spcBef>
                <a:spcPct val="0"/>
              </a:spcBef>
              <a:spcAft>
                <a:spcPct val="0"/>
              </a:spcAft>
            </a:pP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Open Elective</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a:p>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Name</a:t>
            </a:r>
            <a:r>
              <a:rPr lang="en-US" dirty="0">
                <a:latin typeface="Times New Roman" pitchFamily="18" charset="0"/>
                <a:ea typeface="Calibri" pitchFamily="34" charset="0"/>
                <a:cs typeface="Times New Roman" pitchFamily="18" charset="0"/>
              </a:rPr>
              <a:t> </a:t>
            </a:r>
            <a:r>
              <a:rPr kumimoji="0" lang="en-US"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of the Subject / Paper: </a:t>
            </a:r>
            <a:r>
              <a:rPr kumimoji="0" lang="en-US"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Internet and its application</a:t>
            </a:r>
            <a:endParaRPr lang="en-US" b="1" dirty="0">
              <a:latin typeface="Times New Roman" pitchFamily="18" charset="0"/>
              <a:cs typeface="Times New Roman" pitchFamily="18" charset="0"/>
            </a:endParaRPr>
          </a:p>
          <a:p>
            <a:pPr lvl="0" algn="just" eaLnBrk="0" fontAlgn="base" hangingPunct="0">
              <a:spcBef>
                <a:spcPct val="0"/>
              </a:spcBef>
              <a:spcAft>
                <a:spcPct val="0"/>
              </a:spcAft>
            </a:pPr>
            <a:endParaRPr lang="en-IN"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 After completion of the course the students will be able to:</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85800" y="2689662"/>
          <a:ext cx="5562600" cy="5608320"/>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0000"/>
                    </a:ext>
                  </a:extLst>
                </a:gridCol>
                <a:gridCol w="4800600">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8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kern="1200" dirty="0">
                          <a:solidFill>
                            <a:schemeClr val="tx1"/>
                          </a:solidFill>
                          <a:effectLst/>
                          <a:latin typeface="Times New Roman" panose="02020603050405020304" pitchFamily="18" charset="0"/>
                          <a:ea typeface="+mn-ea"/>
                          <a:cs typeface="Times New Roman" panose="02020603050405020304" pitchFamily="18" charset="0"/>
                        </a:rPr>
                        <a:t>Evolution of Internet, TCP/IP FTP, telnet, Email, Chat. World Wide Web: HTTP protocol. Internet Concept of Internet</a:t>
                      </a:r>
                    </a:p>
                    <a:p>
                      <a:r>
                        <a:rPr lang="en-US" sz="1600" b="0" kern="1200" dirty="0">
                          <a:solidFill>
                            <a:schemeClr val="tx1"/>
                          </a:solidFill>
                          <a:effectLst/>
                          <a:latin typeface="Times New Roman" panose="02020603050405020304" pitchFamily="18" charset="0"/>
                          <a:ea typeface="+mn-ea"/>
                          <a:cs typeface="Times New Roman" panose="02020603050405020304" pitchFamily="18" charset="0"/>
                        </a:rPr>
                        <a:t>Applications of Internet, Understanding o Internet of things; connecting to internet; What is ISP; Knowing the Internet.</a:t>
                      </a:r>
                      <a:endParaRPr lang="en-US" sz="18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85800">
                <a:tc>
                  <a:txBody>
                    <a:bodyPr/>
                    <a:lstStyle/>
                    <a:p>
                      <a:pPr lvl="0" algn="just">
                        <a:lnSpc>
                          <a:spcPct val="100000"/>
                        </a:lnSpc>
                      </a:pPr>
                      <a:r>
                        <a:rPr kumimoji="0" lang="en-US" sz="18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8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kern="1200" dirty="0">
                          <a:solidFill>
                            <a:schemeClr val="dk1"/>
                          </a:solidFill>
                          <a:effectLst/>
                          <a:latin typeface="Times New Roman" panose="02020603050405020304" pitchFamily="18" charset="0"/>
                          <a:ea typeface="+mn-ea"/>
                          <a:cs typeface="Times New Roman" panose="02020603050405020304" pitchFamily="18" charset="0"/>
                        </a:rPr>
                        <a:t>Basics of Computer networks; LAN, WAN; Network Models: Client/ server networker and Peer-to-peer network, OSI, TCP/IP, layers and functionalities. Network Devices: NIC, repeaters, hub, bridge, switch, gateway and router.</a:t>
                      </a:r>
                      <a:endParaRPr lang="en-US" sz="1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90880">
                <a:tc>
                  <a:txBody>
                    <a:bodyPr/>
                    <a:lstStyle/>
                    <a:p>
                      <a:pPr lvl="0" algn="just">
                        <a:lnSpc>
                          <a:spcPct val="100000"/>
                        </a:lnSpc>
                      </a:pPr>
                      <a:r>
                        <a:rPr kumimoji="0" lang="en-US" sz="18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8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dirty="0">
                          <a:solidFill>
                            <a:schemeClr val="dk1"/>
                          </a:solidFill>
                          <a:effectLst/>
                          <a:latin typeface="Times New Roman" panose="02020603050405020304" pitchFamily="18" charset="0"/>
                          <a:ea typeface="+mn-ea"/>
                          <a:cs typeface="Times New Roman" panose="02020603050405020304" pitchFamily="18" charset="0"/>
                        </a:rPr>
                        <a:t>Introduction Objectives World Wide Web (WWW) Web Browsing Basics of E-mail What is an Electronic Mail Email Addressing Using E-mail Opening Email account </a:t>
                      </a:r>
                      <a:endParaRPr lang="en-US" sz="1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90880">
                <a:tc>
                  <a:txBody>
                    <a:bodyPr/>
                    <a:lstStyle/>
                    <a:p>
                      <a:pPr lvl="0" algn="just">
                        <a:lnSpc>
                          <a:spcPct val="100000"/>
                        </a:lnSpc>
                      </a:pPr>
                      <a:r>
                        <a:rPr lang="en-US" sz="1800" b="0" dirty="0">
                          <a:solidFill>
                            <a:schemeClr val="tx1"/>
                          </a:solidFill>
                          <a:latin typeface="Times New Roman" pitchFamily="18" charset="0"/>
                          <a:cs typeface="Times New Roman" pitchFamily="18" charset="0"/>
                        </a:rPr>
                        <a:t>CO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dirty="0">
                          <a:solidFill>
                            <a:schemeClr val="dk1"/>
                          </a:solidFill>
                          <a:effectLst/>
                          <a:latin typeface="Times New Roman" panose="02020603050405020304" pitchFamily="18" charset="0"/>
                          <a:ea typeface="+mn-ea"/>
                          <a:cs typeface="Times New Roman" panose="02020603050405020304" pitchFamily="18" charset="0"/>
                        </a:rPr>
                        <a:t>HTML5 semantic elements like headers. Browser variations. Use of AFS environment and Secure Shell. Use of high-level HTML editors like Expression Web for implementation and self-instruction.</a:t>
                      </a:r>
                      <a:endParaRPr lang="en-US" sz="1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81999680"/>
                  </a:ext>
                </a:extLst>
              </a:tr>
              <a:tr h="690880">
                <a:tc>
                  <a:txBody>
                    <a:bodyPr/>
                    <a:lstStyle/>
                    <a:p>
                      <a:pPr lvl="0" algn="just">
                        <a:lnSpc>
                          <a:spcPct val="100000"/>
                        </a:lnSpc>
                      </a:pPr>
                      <a:r>
                        <a:rPr lang="en-US" sz="1800" b="0" dirty="0">
                          <a:solidFill>
                            <a:schemeClr val="tx1"/>
                          </a:solidFill>
                          <a:latin typeface="Times New Roman" pitchFamily="18" charset="0"/>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dirty="0">
                          <a:solidFill>
                            <a:schemeClr val="dk1"/>
                          </a:solidFill>
                          <a:effectLst/>
                          <a:latin typeface="Times New Roman" panose="02020603050405020304" pitchFamily="18" charset="0"/>
                          <a:ea typeface="+mn-ea"/>
                          <a:cs typeface="Times New Roman" panose="02020603050405020304" pitchFamily="18" charset="0"/>
                        </a:rPr>
                        <a:t>Brief introduction to HTTP, domain names, ports, TCP connections, connecting to emote host in telnet, UNIX terminal window and commands, GET and POS commands, HTTP message headers and message bodies, understanding the usefulness of HTTP headers.</a:t>
                      </a:r>
                      <a:endParaRPr lang="en-US" sz="1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70492372"/>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132</TotalTime>
  <Words>606</Words>
  <Application>Microsoft Office PowerPoint</Application>
  <PresentationFormat>On-screen Show (4:3)</PresentationFormat>
  <Paragraphs>75</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Acer</dc:creator>
  <cp:lastModifiedBy>Acer</cp:lastModifiedBy>
  <cp:revision>11</cp:revision>
  <dcterms:created xsi:type="dcterms:W3CDTF">2024-08-06T06:26:05Z</dcterms:created>
  <dcterms:modified xsi:type="dcterms:W3CDTF">2024-08-28T06:08:12Z</dcterms:modified>
</cp:coreProperties>
</file>